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1" r:id="rId5"/>
    <p:sldId id="262" r:id="rId6"/>
    <p:sldId id="263" r:id="rId7"/>
    <p:sldId id="267" r:id="rId8"/>
    <p:sldId id="264" r:id="rId9"/>
    <p:sldId id="265" r:id="rId10"/>
    <p:sldId id="266" r:id="rId1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46" d="100"/>
          <a:sy n="46"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0EF240F0-9691-4A5E-A609-71403A604F18}" type="datetimeFigureOut">
              <a:rPr lang="ar-IQ" smtClean="0"/>
              <a:t>07/01/1438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18275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EF240F0-9691-4A5E-A609-71403A604F18}" type="datetimeFigureOut">
              <a:rPr lang="ar-IQ" smtClean="0"/>
              <a:t>07/01/1438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125168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EF240F0-9691-4A5E-A609-71403A604F18}" type="datetimeFigureOut">
              <a:rPr lang="ar-IQ" smtClean="0"/>
              <a:t>07/01/1438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397985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EF240F0-9691-4A5E-A609-71403A604F18}" type="datetimeFigureOut">
              <a:rPr lang="ar-IQ" smtClean="0"/>
              <a:t>07/01/1438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166230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240F0-9691-4A5E-A609-71403A604F18}" type="datetimeFigureOut">
              <a:rPr lang="ar-IQ" smtClean="0"/>
              <a:t>07/01/1438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171957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0EF240F0-9691-4A5E-A609-71403A604F18}" type="datetimeFigureOut">
              <a:rPr lang="ar-IQ" smtClean="0"/>
              <a:t>07/01/1438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360494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0EF240F0-9691-4A5E-A609-71403A604F18}" type="datetimeFigureOut">
              <a:rPr lang="ar-IQ" smtClean="0"/>
              <a:t>07/01/1438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395700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0EF240F0-9691-4A5E-A609-71403A604F18}" type="datetimeFigureOut">
              <a:rPr lang="ar-IQ" smtClean="0"/>
              <a:t>07/01/1438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52480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240F0-9691-4A5E-A609-71403A604F18}" type="datetimeFigureOut">
              <a:rPr lang="ar-IQ" smtClean="0"/>
              <a:t>07/01/1438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121619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240F0-9691-4A5E-A609-71403A604F18}" type="datetimeFigureOut">
              <a:rPr lang="ar-IQ" smtClean="0"/>
              <a:t>07/01/1438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388845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240F0-9691-4A5E-A609-71403A604F18}" type="datetimeFigureOut">
              <a:rPr lang="ar-IQ" smtClean="0"/>
              <a:t>07/01/1438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DB67776-7C3C-44D2-9BA5-B2D2BE769956}" type="slidenum">
              <a:rPr lang="ar-IQ" smtClean="0"/>
              <a:t>‹#›</a:t>
            </a:fld>
            <a:endParaRPr lang="ar-IQ"/>
          </a:p>
        </p:txBody>
      </p:sp>
    </p:spTree>
    <p:extLst>
      <p:ext uri="{BB962C8B-B14F-4D97-AF65-F5344CB8AC3E}">
        <p14:creationId xmlns:p14="http://schemas.microsoft.com/office/powerpoint/2010/main" val="271091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EF240F0-9691-4A5E-A609-71403A604F18}" type="datetimeFigureOut">
              <a:rPr lang="ar-IQ" smtClean="0"/>
              <a:t>07/01/1438</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DB67776-7C3C-44D2-9BA5-B2D2BE769956}" type="slidenum">
              <a:rPr lang="ar-IQ" smtClean="0"/>
              <a:t>‹#›</a:t>
            </a:fld>
            <a:endParaRPr lang="ar-IQ"/>
          </a:p>
        </p:txBody>
      </p:sp>
    </p:spTree>
    <p:extLst>
      <p:ext uri="{BB962C8B-B14F-4D97-AF65-F5344CB8AC3E}">
        <p14:creationId xmlns:p14="http://schemas.microsoft.com/office/powerpoint/2010/main" val="67514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1553891" y="2459504"/>
            <a:ext cx="10259774" cy="1938992"/>
          </a:xfrm>
          <a:prstGeom prst="rect">
            <a:avLst/>
          </a:prstGeom>
          <a:noFill/>
          <a:ln>
            <a:noFill/>
          </a:ln>
          <a:effectLst>
            <a:glow rad="139700">
              <a:schemeClr val="accent3">
                <a:satMod val="175000"/>
                <a:alpha val="40000"/>
              </a:schemeClr>
            </a:glow>
            <a:outerShdw blurRad="107950" dist="12700" dir="5400000" algn="ctr">
              <a:srgbClr val="000000"/>
            </a:outerShdw>
          </a:effectLst>
        </p:spPr>
        <p:txBody>
          <a:bodyPr wrap="square" rtlCol="1">
            <a:spAutoFit/>
          </a:bodyPr>
          <a:lstStyle/>
          <a:p>
            <a:pPr algn="ctr"/>
            <a:r>
              <a:rPr lang="ar-SA" sz="6000" dirty="0" smtClean="0">
                <a:latin typeface="Harlow Solid Italic" panose="04030604020F02020D02" pitchFamily="82" charset="0"/>
                <a:ea typeface="MS PGothic" panose="020B0600070205080204" pitchFamily="34" charset="-128"/>
              </a:rPr>
              <a:t>الطفيليات والبحث عن طريق الهروب من المضيف</a:t>
            </a:r>
            <a:endParaRPr lang="ar-IQ" sz="6000" dirty="0">
              <a:latin typeface="Harlow Solid Italic" panose="04030604020F02020D02" pitchFamily="82" charset="0"/>
              <a:ea typeface="MS PGothic" panose="020B0600070205080204" pitchFamily="34" charset="-128"/>
            </a:endParaRPr>
          </a:p>
        </p:txBody>
      </p:sp>
    </p:spTree>
    <p:extLst>
      <p:ext uri="{BB962C8B-B14F-4D97-AF65-F5344CB8AC3E}">
        <p14:creationId xmlns:p14="http://schemas.microsoft.com/office/powerpoint/2010/main" val="251977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230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30"/>
            <a:ext cx="12192000" cy="6986789"/>
          </a:xfrm>
          <a:prstGeom prst="rect">
            <a:avLst/>
          </a:prstGeom>
        </p:spPr>
      </p:pic>
      <p:sp>
        <p:nvSpPr>
          <p:cNvPr id="2" name="Rectangle 1"/>
          <p:cNvSpPr/>
          <p:nvPr/>
        </p:nvSpPr>
        <p:spPr>
          <a:xfrm>
            <a:off x="253285" y="2456629"/>
            <a:ext cx="11938715" cy="5016758"/>
          </a:xfrm>
          <a:prstGeom prst="rect">
            <a:avLst/>
          </a:prstGeom>
        </p:spPr>
        <p:txBody>
          <a:bodyPr wrap="square">
            <a:spAutoFit/>
          </a:bodyPr>
          <a:lstStyle/>
          <a:p>
            <a:pPr marL="342900" lvl="0" indent="-342900" algn="justLow">
              <a:buFont typeface="Wingdings" panose="05000000000000000000" pitchFamily="2" charset="2"/>
              <a:buChar char=""/>
              <a:tabLst>
                <a:tab pos="114300" algn="l"/>
              </a:tabLst>
            </a:pPr>
            <a:r>
              <a:rPr lang="ar-EG"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في الديدان المفلطحة مثل البلهارسية والديدان الخطافية التي تعتمد في عدواها على اليرقة يكون هناك في بعض الأحيان ليس لها المقدرة على اختراق طبقة الجلد الخارجية(البشرة) </a:t>
            </a:r>
            <a:r>
              <a:rPr lang="en-US"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(Epidermis)</a:t>
            </a:r>
            <a:r>
              <a:rPr lang="ar-EG"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والغشاء القاعدي </a:t>
            </a:r>
            <a:r>
              <a:rPr lang="en-US"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(Basement membrane)</a:t>
            </a:r>
            <a:r>
              <a:rPr lang="en-US" sz="2000" b="1" dirty="0" smtClean="0">
                <a:solidFill>
                  <a:schemeClr val="bg1"/>
                </a:solidFill>
                <a:latin typeface="Simplified Arabic" panose="02020603050405020304" pitchFamily="18" charset="-78"/>
                <a:ea typeface="Arial Unicode MS" panose="020B0604020202020204" pitchFamily="34" charset="-128"/>
              </a:rPr>
              <a:t> </a:t>
            </a:r>
            <a:r>
              <a:rPr lang="ar-EG" sz="2000" b="1" dirty="0" smtClean="0">
                <a:solidFill>
                  <a:schemeClr val="bg1"/>
                </a:solidFill>
                <a:latin typeface="Simplified Arabic" panose="02020603050405020304" pitchFamily="18" charset="-78"/>
                <a:ea typeface="Arial Unicode MS" panose="020B0604020202020204" pitchFamily="34" charset="-128"/>
              </a:rPr>
              <a:t>لكي تدخل إلى طبقة الأدمة </a:t>
            </a:r>
            <a:r>
              <a:rPr lang="en-US"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(Dermis)</a:t>
            </a:r>
            <a:r>
              <a:rPr lang="ar-EG"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t>
            </a:r>
            <a:endParaRPr lang="en-US" sz="2000" b="1" dirty="0" smtClean="0">
              <a:solidFill>
                <a:schemeClr val="bg1"/>
              </a:solidFill>
              <a:latin typeface="Times New Roman" panose="02020603050405020304" pitchFamily="18" charset="0"/>
              <a:ea typeface="Times New Roman" panose="02020603050405020304" pitchFamily="18" charset="0"/>
            </a:endParaRPr>
          </a:p>
          <a:p>
            <a:pPr marL="342900" lvl="0" indent="-342900" algn="justLow">
              <a:buFont typeface="Wingdings" panose="05000000000000000000" pitchFamily="2" charset="2"/>
              <a:buChar char=""/>
              <a:tabLst>
                <a:tab pos="114300" algn="l"/>
              </a:tabLst>
            </a:pPr>
            <a:r>
              <a:rPr lang="en-US" sz="2000" b="1" dirty="0" smtClean="0">
                <a:solidFill>
                  <a:schemeClr val="bg1"/>
                </a:solidFill>
                <a:latin typeface="Simplified Arabic" panose="02020603050405020304" pitchFamily="18" charset="-78"/>
                <a:ea typeface="Arial Unicode MS" panose="020B0604020202020204" pitchFamily="34" charset="-128"/>
              </a:rPr>
              <a:t> </a:t>
            </a:r>
            <a:r>
              <a:rPr lang="ar-EG" sz="2000" b="1" dirty="0">
                <a:solidFill>
                  <a:schemeClr val="bg1"/>
                </a:solidFill>
                <a:latin typeface="Bell MT" panose="02020503060305020303" pitchFamily="18" charset="0"/>
                <a:ea typeface="Times New Roman" panose="02020603050405020304" pitchFamily="18" charset="0"/>
                <a:cs typeface="Simplified Arabic" panose="02020603050405020304" pitchFamily="18" charset="-78"/>
              </a:rPr>
              <a:t>المِثقَبيات</a:t>
            </a:r>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(Trypanosomes)</a:t>
            </a:r>
            <a:r>
              <a:rPr lang="en-US" sz="2000" b="1" dirty="0">
                <a:solidFill>
                  <a:schemeClr val="bg1"/>
                </a:solidFill>
                <a:latin typeface="Simplified Arabic" panose="02020603050405020304" pitchFamily="18" charset="-78"/>
                <a:ea typeface="Arial Unicode MS" panose="020B0604020202020204" pitchFamily="34" charset="-128"/>
              </a:rPr>
              <a:t> </a:t>
            </a:r>
            <a:r>
              <a:rPr lang="ar-EG" sz="2000" b="1" dirty="0">
                <a:solidFill>
                  <a:schemeClr val="bg1"/>
                </a:solidFill>
                <a:latin typeface="Simplified Arabic" panose="02020603050405020304" pitchFamily="18" charset="-78"/>
                <a:ea typeface="Arial Unicode MS" panose="020B0604020202020204" pitchFamily="34" charset="-128"/>
              </a:rPr>
              <a:t>التي تدخل الدم من الممكن أن تقتل بعوامل متواجودة طبيعياً في المصل (السيرم) مثل الكلسترول ذو الكثافة  العالية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(High lipid density cholesterol)</a:t>
            </a:r>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الذي يدمر </a:t>
            </a:r>
            <a:r>
              <a:rPr lang="ar-EG" sz="2000" b="1" dirty="0">
                <a:solidFill>
                  <a:schemeClr val="bg1"/>
                </a:solidFill>
                <a:latin typeface="Bell MT" panose="02020503060305020303" pitchFamily="18" charset="0"/>
                <a:ea typeface="Times New Roman" panose="02020603050405020304" pitchFamily="18" charset="0"/>
                <a:cs typeface="Simplified Arabic" panose="02020603050405020304" pitchFamily="18" charset="-78"/>
              </a:rPr>
              <a:t>المِثقَبيات</a:t>
            </a:r>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التي تُعدى الحيوان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t>
            </a:r>
            <a:r>
              <a:rPr lang="en-US" sz="2000" b="1" i="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T. </a:t>
            </a:r>
            <a:r>
              <a:rPr lang="en-US" sz="2000" b="1" i="1" dirty="0" err="1">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brucei</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t>
            </a:r>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أو من الممكن أن ينشط البروتين المكمل (المتمم)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(Complement)</a:t>
            </a:r>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وبذلك تُحلل وتدمر.</a:t>
            </a:r>
            <a:endParaRPr lang="en-US" sz="2000" b="1" dirty="0">
              <a:solidFill>
                <a:schemeClr val="bg1"/>
              </a:solidFill>
              <a:latin typeface="Times New Roman" panose="02020603050405020304" pitchFamily="18" charset="0"/>
              <a:ea typeface="Times New Roman" panose="02020603050405020304" pitchFamily="18" charset="0"/>
            </a:endParaRPr>
          </a:p>
          <a:p>
            <a:pPr marL="342900" lvl="0" indent="-342900" algn="justLow">
              <a:buFont typeface="Wingdings" panose="05000000000000000000" pitchFamily="2" charset="2"/>
              <a:buChar char=""/>
              <a:tabLst>
                <a:tab pos="114300" algn="l"/>
              </a:tabLst>
            </a:pPr>
            <a:r>
              <a:rPr lang="ar-EG"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أحياناً من الممكن للطفيليات  وحيدة الخلايا مثل  المُتصَوَّرة  (الملاريا) أن تكون غير قادرة على الدخول إلى خلايا العائل بسبب غياب بعض الجزيئات السطحية (</a:t>
            </a:r>
            <a:r>
              <a:rPr lang="en-US"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surface molecules</a:t>
            </a:r>
            <a:r>
              <a:rPr lang="ar-EG"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 الضرورية في خلايا العائل.</a:t>
            </a:r>
            <a:endParaRPr lang="en-US" sz="2000" b="1" dirty="0" smtClean="0">
              <a:solidFill>
                <a:schemeClr val="bg1"/>
              </a:solidFill>
              <a:latin typeface="Times New Roman" panose="02020603050405020304" pitchFamily="18" charset="0"/>
              <a:ea typeface="Times New Roman" panose="02020603050405020304" pitchFamily="18" charset="0"/>
            </a:endParaRPr>
          </a:p>
          <a:p>
            <a:pPr lvl="0"/>
            <a:r>
              <a:rPr lang="ar-EG"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الطفيليات التي تدخل عن طريق الفم والتي تتطلب تنشيط لبعض العوامل المهمة بداخل بيئة الأمعاء والجهاز الهضمي أحياناً لا تجد هذه العوامل أو خليط العوامل التي تكون ضرورية لبقائها. حتى ولو  أعطى العائل البيئة المناسبة لنمو الطفيلي في بدايته فان المراحل التالية من الممكن ظهور العديد من العوامل الغير متوافقة مع نمو الطفيلي مثل الغذاء الغير كافي  أو غياب المحفزات التي تساعد على الهجرة من مكان لأخر وعلى التكاثر بداخل العائل. مثال ذلك فإن بيض دوده الأسكاريس في الإنسان</a:t>
            </a:r>
            <a:r>
              <a:rPr lang="en-US"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(Human </a:t>
            </a:r>
            <a:r>
              <a:rPr lang="en-US" sz="2000" b="1" dirty="0" err="1"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Ascaris</a:t>
            </a:r>
            <a:r>
              <a:rPr lang="en-US"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t>
            </a:r>
            <a:r>
              <a:rPr lang="ar-EG"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من الممكن أن تفقس في العديد من العوائل الثديية وذلك يعزى إلى أنها لا تحتاج إلا إلى قليل من الظروف البسيطة في الأمعاء التي تحتاجها ( تحتاج فقط إلى درجه حرارة الثدييات و الوسط القاعدي وبعض ثاني أكسيد الكربون المذاب). بعد الفقس فـ</a:t>
            </a:r>
            <a:r>
              <a:rPr lang="ar-EG" sz="2000" b="1" dirty="0" smtClean="0">
                <a:solidFill>
                  <a:schemeClr val="bg1"/>
                </a:solidFill>
                <a:latin typeface="Bell MT" panose="02020503060305020303" pitchFamily="18" charset="0"/>
                <a:ea typeface="Arial Unicode MS" panose="020B0604020202020204" pitchFamily="34" charset="-128"/>
                <a:cs typeface="DecoType Naskh Special"/>
              </a:rPr>
              <a:t>ٳ</a:t>
            </a:r>
            <a:r>
              <a:rPr lang="ar-EG"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ن اليرقة تهاجـــر و تصل إلى الرئة </a:t>
            </a:r>
            <a:r>
              <a:rPr lang="ar-EG" sz="2000" b="1" dirty="0" smtClean="0">
                <a:solidFill>
                  <a:schemeClr val="bg1"/>
                </a:solidFill>
              </a:rPr>
              <a:t>تهاجـــر و تصل إلى الرئة لكن النمو و التكاثــر يكون بعد هذه المرحلة في الإنسان فقط.</a:t>
            </a:r>
            <a:endParaRPr lang="en-US" sz="2000" b="1" dirty="0" smtClean="0">
              <a:solidFill>
                <a:schemeClr val="bg1"/>
              </a:solidFill>
            </a:endParaRPr>
          </a:p>
          <a:p>
            <a:endParaRPr lang="ar-IQ" sz="2000" b="1" dirty="0">
              <a:solidFill>
                <a:schemeClr val="bg1"/>
              </a:solidFill>
            </a:endParaRPr>
          </a:p>
        </p:txBody>
      </p:sp>
      <p:sp>
        <p:nvSpPr>
          <p:cNvPr id="3" name="TextBox 2"/>
          <p:cNvSpPr txBox="1"/>
          <p:nvPr/>
        </p:nvSpPr>
        <p:spPr>
          <a:xfrm>
            <a:off x="253285" y="209860"/>
            <a:ext cx="9331388" cy="2246769"/>
          </a:xfrm>
          <a:prstGeom prst="rect">
            <a:avLst/>
          </a:prstGeom>
          <a:noFill/>
        </p:spPr>
        <p:txBody>
          <a:bodyPr wrap="square" rtlCol="1">
            <a:spAutoFit/>
          </a:bodyPr>
          <a:lstStyle/>
          <a:p>
            <a:pPr indent="457200" algn="justLow"/>
            <a:r>
              <a:rPr lang="ar-EG"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إن المقاومة الطبيعية للطفيليات هي ظاهرة تعمل على مستويات مختلفة ولذلك من الممكن اعتبار العوائل </a:t>
            </a:r>
            <a:r>
              <a:rPr lang="en-US"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(Hosts)</a:t>
            </a:r>
            <a:r>
              <a:rPr lang="en-US" sz="2000" dirty="0">
                <a:solidFill>
                  <a:schemeClr val="bg1"/>
                </a:solidFill>
                <a:latin typeface="Simplified Arabic" panose="02020603050405020304" pitchFamily="18" charset="-78"/>
                <a:ea typeface="Arial Unicode MS" panose="020B0604020202020204" pitchFamily="34" charset="-128"/>
              </a:rPr>
              <a:t> </a:t>
            </a:r>
            <a:r>
              <a:rPr lang="ar-EG" sz="2000" dirty="0">
                <a:solidFill>
                  <a:schemeClr val="bg1"/>
                </a:solidFill>
                <a:latin typeface="Simplified Arabic" panose="02020603050405020304" pitchFamily="18" charset="-78"/>
                <a:ea typeface="Arial Unicode MS" panose="020B0604020202020204" pitchFamily="34" charset="-128"/>
              </a:rPr>
              <a:t>مقاومة للطفيليات بطبيعتها في حالة بعد العائل الجغرافي عنها وإتباعه كل الخصائص السلوكية والعادات الغذائية التي تبعده كل البعد عن مصادر العدوى بالطور المعدي للطفيليات المختلفة ( ولذلك فمعظم مقاومتنا الطبيعية تنحصر في هذه الوسائل التي غالباً ما نتسبب بأنفسنا في انكسارها وعدم إتباعنا لها). والأكثر أهمية فان مقاومتنا  للطفيليات تشمل أيضاً  عدم التوافق الفسيولوجي بين الطفيلي وبيئته (العائل) هذه البيئة التي إما تمنع الطفيلي من غزو جسم العائل أو تمكنه من الدخول إلى جسم العائل وتثبيت نفسه بداخلة والعيش فيه بدون استثارة أي من الاستجابات </a:t>
            </a:r>
            <a:r>
              <a:rPr lang="ar-EG" dirty="0">
                <a:solidFill>
                  <a:schemeClr val="bg1"/>
                </a:solidFill>
                <a:latin typeface="Simplified Arabic" panose="02020603050405020304" pitchFamily="18" charset="-78"/>
                <a:ea typeface="Arial Unicode MS" panose="020B0604020202020204" pitchFamily="34" charset="-128"/>
              </a:rPr>
              <a:t>المناعية المقاومة له فعلى سبيل المثال:</a:t>
            </a:r>
            <a:endParaRPr lang="en-U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8742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381"/>
            <a:ext cx="12192000" cy="6858000"/>
          </a:xfrm>
          <a:prstGeom prst="rect">
            <a:avLst/>
          </a:prstGeom>
        </p:spPr>
      </p:pic>
      <p:sp>
        <p:nvSpPr>
          <p:cNvPr id="3" name="Rectangle 2"/>
          <p:cNvSpPr/>
          <p:nvPr/>
        </p:nvSpPr>
        <p:spPr>
          <a:xfrm>
            <a:off x="3763747" y="0"/>
            <a:ext cx="8159262" cy="2862322"/>
          </a:xfrm>
          <a:prstGeom prst="rect">
            <a:avLst/>
          </a:prstGeom>
        </p:spPr>
        <p:txBody>
          <a:bodyPr wrap="square">
            <a:spAutoFit/>
          </a:bodyPr>
          <a:lstStyle/>
          <a:p>
            <a:pPr algn="justLow">
              <a:lnSpc>
                <a:spcPct val="200000"/>
              </a:lnSpc>
            </a:pPr>
            <a:r>
              <a:rPr lang="ar-EG"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نستخلص من هذا جميعه أن الطفيلي من اللازم أن يتكيف مع الظروف الفسيولوجية والتركيبية للعائل. هذا التكيف تغير مع مرور الزمن مما جعل بعض أنواع الطفيليات لا تعدى إلا نوع واحد من العائل مثل الملاريا وبعض أنواع الفِيلاريا  في الإنسان. على العكس من ذلك فان بعض الخيطيات  مثل الشَّعْرينات الحلزونية </a:t>
            </a:r>
            <a:r>
              <a:rPr lang="en-US"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t>
            </a:r>
            <a:r>
              <a:rPr lang="en-US" i="1" dirty="0" err="1">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Trichinella</a:t>
            </a:r>
            <a:r>
              <a:rPr lang="en-US" i="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a:t>
            </a:r>
            <a:r>
              <a:rPr lang="en-US" i="1" dirty="0" err="1">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spirali</a:t>
            </a:r>
            <a:r>
              <a:rPr lang="en-US" dirty="0" err="1">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s</a:t>
            </a:r>
            <a:r>
              <a:rPr lang="en-US"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t>
            </a:r>
            <a:r>
              <a:rPr lang="ar-EG"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تعدى العديد من العوائل. وأخيرا ًفان لمعظم الطفيليات خصوصية للعائل  تقع ما بين هذين الحدين و تحت الظروف الطبيعية القليل من أنواع الطفيليات تعدى أنواع قليله من العوائل.</a:t>
            </a:r>
            <a:endParaRPr lang="en-US" dirty="0">
              <a:solidFill>
                <a:schemeClr val="bg1"/>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52400" y="2862322"/>
            <a:ext cx="4710547" cy="3532910"/>
          </a:xfrm>
          <a:prstGeom prst="rect">
            <a:avLst/>
          </a:prstGeom>
        </p:spPr>
      </p:pic>
      <p:pic>
        <p:nvPicPr>
          <p:cNvPr id="5" name="Picture 4"/>
          <p:cNvPicPr>
            <a:picLocks noChangeAspect="1"/>
          </p:cNvPicPr>
          <p:nvPr/>
        </p:nvPicPr>
        <p:blipFill>
          <a:blip r:embed="rId4"/>
          <a:stretch>
            <a:fillRect/>
          </a:stretch>
        </p:blipFill>
        <p:spPr>
          <a:xfrm>
            <a:off x="0" y="0"/>
            <a:ext cx="3763747" cy="2459182"/>
          </a:xfrm>
          <a:prstGeom prst="rect">
            <a:avLst/>
          </a:prstGeom>
        </p:spPr>
      </p:pic>
      <p:pic>
        <p:nvPicPr>
          <p:cNvPr id="6" name="Picture 5"/>
          <p:cNvPicPr>
            <a:picLocks noChangeAspect="1"/>
          </p:cNvPicPr>
          <p:nvPr/>
        </p:nvPicPr>
        <p:blipFill>
          <a:blip r:embed="rId5"/>
          <a:stretch>
            <a:fillRect/>
          </a:stretch>
        </p:blipFill>
        <p:spPr>
          <a:xfrm>
            <a:off x="4862946" y="2862322"/>
            <a:ext cx="3611347" cy="3535627"/>
          </a:xfrm>
          <a:prstGeom prst="rect">
            <a:avLst/>
          </a:prstGeom>
        </p:spPr>
      </p:pic>
      <p:pic>
        <p:nvPicPr>
          <p:cNvPr id="7" name="Picture 6"/>
          <p:cNvPicPr>
            <a:picLocks noChangeAspect="1"/>
          </p:cNvPicPr>
          <p:nvPr/>
        </p:nvPicPr>
        <p:blipFill>
          <a:blip r:embed="rId6"/>
          <a:stretch>
            <a:fillRect/>
          </a:stretch>
        </p:blipFill>
        <p:spPr>
          <a:xfrm>
            <a:off x="8474293" y="2862322"/>
            <a:ext cx="3448716" cy="3526660"/>
          </a:xfrm>
          <a:prstGeom prst="rect">
            <a:avLst/>
          </a:prstGeom>
        </p:spPr>
      </p:pic>
    </p:spTree>
    <p:extLst>
      <p:ext uri="{BB962C8B-B14F-4D97-AF65-F5344CB8AC3E}">
        <p14:creationId xmlns:p14="http://schemas.microsoft.com/office/powerpoint/2010/main" val="152156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172002"/>
            <a:ext cx="12192000" cy="7109639"/>
          </a:xfrm>
          <a:prstGeom prst="rect">
            <a:avLst/>
          </a:prstGeom>
        </p:spPr>
        <p:txBody>
          <a:bodyPr wrap="square">
            <a:spAutoFit/>
          </a:bodyPr>
          <a:lstStyle/>
          <a:p>
            <a:pPr algn="just"/>
            <a:r>
              <a:rPr lang="ar-EG" sz="24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عندما تكون المقاومة الطبيعية ضعيفة يقوم العائل بتنظيم درجة العدوى وذلك بتنشيط جهازه المناعي وذلك لتطوير ولإنماء المقاومة المكتسبة ضد الإصابة. في الإنسان الطبيعي تكون درجة العدوى ممثله بكمية الديدان </a:t>
            </a:r>
            <a:r>
              <a:rPr lang="en-US" sz="24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(Worm burden)</a:t>
            </a:r>
            <a:r>
              <a:rPr lang="ar-EG" sz="24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تكون أقل من أن تستحث جهاز العائل المناعي وهذا العامل في الطفيليات وحيدة الخلية يعتمد على مقدرتها على التكاثر في العائل.  يتحكم فى معدل انتقال العدوى </a:t>
            </a:r>
            <a:r>
              <a:rPr lang="en-US" sz="24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(Rate of transmission)</a:t>
            </a:r>
            <a:r>
              <a:rPr lang="en-US" sz="2400" b="1" dirty="0">
                <a:solidFill>
                  <a:schemeClr val="bg1"/>
                </a:solidFill>
                <a:latin typeface="Simplified Arabic" panose="02020603050405020304" pitchFamily="18" charset="-78"/>
                <a:ea typeface="Arial Unicode MS" panose="020B0604020202020204" pitchFamily="34" charset="-128"/>
              </a:rPr>
              <a:t> </a:t>
            </a:r>
            <a:r>
              <a:rPr lang="ar-EG" sz="2400" b="1" dirty="0">
                <a:solidFill>
                  <a:schemeClr val="bg1"/>
                </a:solidFill>
                <a:latin typeface="Simplified Arabic" panose="02020603050405020304" pitchFamily="18" charset="-78"/>
                <a:ea typeface="Arial Unicode MS" panose="020B0604020202020204" pitchFamily="34" charset="-128"/>
              </a:rPr>
              <a:t> عدد من العوامل البيئية منها كثافة العائل حيث أن زيادة كثافة العائل وبالتالي زيادة حيواناته الأليفة  التي ترافقه في مسكنه أهم عاملان يؤديان إلى زيادة  انتقال العدوى ومن ثم تكمن أهمية المناعة المكتسبة في الحد من زيادتها ولذلك من الواضح أن المناعة المكتسبة ضرورية لكي ينجح العائل في تنظيم درجة العدوى. هناك العديد من الطفيليات قد طورت العديد من الوسائل الناجحة التي تحد من الاستجابة المناعية ويوجد أيضاً البعض الذي ليست له المقدرة على ذلك. بعض أنواع الطفيليات تعتمد أساساً في بقائها كنوع  بالنمو والتكاثر بداخل بعض العوائل التي تكون لبعض الأسباب غير قادرة على استحثاث مناعة تحميه ضد العدوى لذلك فان العلاقة بين الطفيلي والعائل تكون أحسن ما يكون عندما </a:t>
            </a:r>
            <a:r>
              <a:rPr lang="ar-EG" sz="2400" b="1" dirty="0">
                <a:solidFill>
                  <a:schemeClr val="bg1"/>
                </a:solidFill>
              </a:rPr>
              <a:t>ينجح الطفيلي في استحثاث العائل مناعياً  بدرجة بسيطة وعلى ذلك يختزل العائل أو يقلل من درجة حساسيته للطفيلي ومن ثم لا يكون هناك أعراض مصاحبه لهذه الإصابة ومثال على ذلك فإن المِثقَبيات </a:t>
            </a:r>
            <a:r>
              <a:rPr lang="en-US" sz="2400" b="1" dirty="0">
                <a:solidFill>
                  <a:schemeClr val="bg1"/>
                </a:solidFill>
              </a:rPr>
              <a:t>(Trypanosomes) </a:t>
            </a:r>
            <a:r>
              <a:rPr lang="ar-EG" sz="2400" b="1" dirty="0">
                <a:solidFill>
                  <a:schemeClr val="bg1"/>
                </a:solidFill>
              </a:rPr>
              <a:t>عندما تقوم بعدوى بعض الحيوانات لا يكون هناك أي تأثيرات مرضيه واضحة على العكس من عائلها الأخر وهو الإنسان. عموماً فان هناك العديد من العوامل التي تؤثر في العلاقة ما بين الطفيلي والعائل فإذا ما استطاع العائل القضاء على الطفيلي عكست مقاومة طبيعية ومكتسبة جيدة له فإذا حدث العكس كأن تسبب الطفيلي في إمراض العائل أو موته فان ذلك العائل نفسه أصبح سبباً في زيادة انتشار معدلات الإصابة. هذه العوامل منها على سبيل المثال الاختلافات الوراثية في مجتمع الطفيليات التي تمكنه من مقاومة إمكانات العائل للقضاء عليه وثانيهما مجموع الآليات التي تمكن العائل من الضغط والقضاء على الطفيلي.  </a:t>
            </a:r>
            <a:endParaRPr lang="en-US" sz="2400" b="1" dirty="0">
              <a:solidFill>
                <a:schemeClr val="bg1"/>
              </a:solidFill>
            </a:endParaRPr>
          </a:p>
          <a:p>
            <a:pPr algn="just"/>
            <a:r>
              <a:rPr lang="ar-EG" sz="2400" dirty="0">
                <a:solidFill>
                  <a:schemeClr val="bg1"/>
                </a:solidFill>
              </a:rPr>
              <a:t> </a:t>
            </a:r>
            <a:endParaRPr lang="en-US" sz="2400" dirty="0">
              <a:solidFill>
                <a:schemeClr val="bg1"/>
              </a:solidFill>
            </a:endParaRPr>
          </a:p>
          <a:p>
            <a:pPr algn="just"/>
            <a:endParaRPr lang="ar-IQ" sz="2400" b="1" dirty="0">
              <a:solidFill>
                <a:schemeClr val="bg1"/>
              </a:solidFill>
            </a:endParaRPr>
          </a:p>
        </p:txBody>
      </p:sp>
    </p:spTree>
    <p:extLst>
      <p:ext uri="{BB962C8B-B14F-4D97-AF65-F5344CB8AC3E}">
        <p14:creationId xmlns:p14="http://schemas.microsoft.com/office/powerpoint/2010/main" val="57333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10"/>
            <a:ext cx="12192000" cy="6858000"/>
          </a:xfrm>
          <a:prstGeom prst="rect">
            <a:avLst/>
          </a:prstGeom>
        </p:spPr>
      </p:pic>
      <p:sp>
        <p:nvSpPr>
          <p:cNvPr id="3" name="Rectangle 2"/>
          <p:cNvSpPr/>
          <p:nvPr/>
        </p:nvSpPr>
        <p:spPr>
          <a:xfrm>
            <a:off x="0" y="-115910"/>
            <a:ext cx="12192000" cy="4093428"/>
          </a:xfrm>
          <a:prstGeom prst="rect">
            <a:avLst/>
          </a:prstGeom>
        </p:spPr>
        <p:txBody>
          <a:bodyPr wrap="square">
            <a:spAutoFit/>
          </a:bodyPr>
          <a:lstStyle/>
          <a:p>
            <a:pPr indent="457200" algn="just"/>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إن قدرة الطفيليات على البقاء في عوائلها الفقارية تعكس تكيفها لهذه المعيشة والتي تجعلها تطور آليات فعالة لمقاومة المناعة المتخصصة ضدها و هذه الآليات تنقسم إلى قسمين أساسين أولهما أن الطفيليات لها القدرة على تقليل أو خفض معدلات استحثاث مستضداتها لمناعة العائل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(Reduce their own antigenicity)</a:t>
            </a:r>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وثانيهما أنها تستطيع أن تثبط بكفاءة استجابة العائل المناعية. ومن الطرق الفعالة للمراوغة المناعية للطفيليات ما يلي:</a:t>
            </a:r>
            <a:endParaRPr lang="en-US" sz="2000" b="1" dirty="0">
              <a:solidFill>
                <a:schemeClr val="bg1"/>
              </a:solidFill>
              <a:latin typeface="Times New Roman" panose="02020603050405020304" pitchFamily="18" charset="0"/>
              <a:ea typeface="Times New Roman" panose="02020603050405020304" pitchFamily="18" charset="0"/>
            </a:endParaRPr>
          </a:p>
          <a:p>
            <a:pPr algn="justLow"/>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1ـ بعض الطفيليات مثل الملاريا (البُرَداء) و المُقَوَّسات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(Toxoplasma)</a:t>
            </a:r>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تعيش وتتكاثر بداخل الخلايا والبعض الأخر مثل الأميبة و الشَّعْرينات الحلزونية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t>
            </a:r>
            <a:r>
              <a:rPr lang="en-US" sz="2000" b="1" i="1" dirty="0" err="1">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Trichinella</a:t>
            </a:r>
            <a:r>
              <a:rPr lang="en-US" sz="2000" b="1" i="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a:t>
            </a:r>
            <a:r>
              <a:rPr lang="en-US" sz="2000" b="1" i="1" dirty="0" err="1">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spirali</a:t>
            </a:r>
            <a:r>
              <a:rPr lang="en-US" sz="2000" b="1" dirty="0" err="1">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s</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t>
            </a:r>
            <a:r>
              <a:rPr lang="en-US" sz="2000" b="1" dirty="0">
                <a:solidFill>
                  <a:schemeClr val="bg1"/>
                </a:solidFill>
                <a:latin typeface="Simplified Arabic" panose="02020603050405020304" pitchFamily="18" charset="-78"/>
                <a:ea typeface="Arial Unicode MS" panose="020B0604020202020204" pitchFamily="34" charset="-128"/>
              </a:rPr>
              <a:t> </a:t>
            </a:r>
            <a:r>
              <a:rPr lang="ar-EG" sz="2000" b="1" dirty="0">
                <a:solidFill>
                  <a:schemeClr val="bg1"/>
                </a:solidFill>
                <a:latin typeface="Simplified Arabic" panose="02020603050405020304" pitchFamily="18" charset="-78"/>
                <a:ea typeface="Arial Unicode MS" panose="020B0604020202020204" pitchFamily="34" charset="-128"/>
              </a:rPr>
              <a:t>تقوم بعمل حويصلات أو أكياس بوغية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(Cysts)</a:t>
            </a:r>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والتي تكون مقاومة للاستجابات المناعية وبعض الطفيليات المفلطحة تعيش في التجويف المعوي وعلى ذلك تكون بعيدة ومحمية من تأثير الآليات الفعالة للاستجابة الخلوية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(TH1)</a:t>
            </a:r>
            <a:r>
              <a:rPr lang="ar-EG"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t>
            </a:r>
            <a:endParaRPr lang="ar-SA" sz="2000"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endParaRPr>
          </a:p>
          <a:p>
            <a:pPr algn="justLow"/>
            <a:endParaRPr lang="en-US" sz="2000" b="1" dirty="0">
              <a:solidFill>
                <a:schemeClr val="bg1"/>
              </a:solidFill>
              <a:latin typeface="Times New Roman" panose="02020603050405020304" pitchFamily="18" charset="0"/>
              <a:ea typeface="Times New Roman" panose="02020603050405020304" pitchFamily="18" charset="0"/>
            </a:endParaRPr>
          </a:p>
          <a:p>
            <a:pPr algn="justLow"/>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2ـ بعض الطفيليات لها القدرة على التخفي بعيداً عن مناعة العائل وذلك بواسطة إكتساب غلاف سطحي لها مكون من بروتينات العائل وتسمى هذه الآلية بقناع المستضدات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(Antigen Masking)</a:t>
            </a:r>
            <a:r>
              <a:rPr lang="ar-EG"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ومثال على ذلك فالطور المعدي في البلهارسية يقوم بعد دخوله عن طريق الجلد وسيره في الدورة الدموية ودخوله إلى الرئة يقوم باكتساب غطاء مكون من فصائل الدم و</a:t>
            </a:r>
            <a:r>
              <a:rPr lang="ar-EG" sz="2000" b="1" dirty="0">
                <a:solidFill>
                  <a:schemeClr val="bg1"/>
                </a:solidFill>
                <a:latin typeface="Times New Roman" panose="02020603050405020304" pitchFamily="18" charset="0"/>
                <a:ea typeface="Times New Roman" panose="02020603050405020304" pitchFamily="18" charset="0"/>
              </a:rPr>
              <a:t> مستضدات التوافق النسيجي الأكبر</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(MHC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a:t>
            </a:r>
            <a:r>
              <a:rPr lang="en-US" sz="2000" b="1" dirty="0">
                <a:solidFill>
                  <a:schemeClr val="bg1"/>
                </a:solidFill>
                <a:latin typeface="Simplified Arabic" panose="02020603050405020304" pitchFamily="18" charset="-78"/>
                <a:ea typeface="Arial Unicode MS" panose="020B0604020202020204" pitchFamily="34" charset="-128"/>
              </a:rPr>
              <a:t> </a:t>
            </a:r>
            <a:r>
              <a:rPr lang="ar-EG" sz="2000" b="1" dirty="0">
                <a:solidFill>
                  <a:schemeClr val="bg1"/>
                </a:solidFill>
                <a:latin typeface="Simplified Arabic" panose="02020603050405020304" pitchFamily="18" charset="-78"/>
                <a:ea typeface="Arial Unicode MS" panose="020B0604020202020204" pitchFamily="34" charset="-128"/>
              </a:rPr>
              <a:t>ومكونات أخرى وبذلك تقوم بعمل غطاء سطحي لها يمنع مناعة العائل من رؤيتها على أنها كائن غازي</a:t>
            </a:r>
            <a:r>
              <a:rPr lang="ar-EG" sz="2000" b="1" dirty="0" smtClean="0">
                <a:solidFill>
                  <a:schemeClr val="bg1"/>
                </a:solidFill>
                <a:latin typeface="Simplified Arabic" panose="02020603050405020304" pitchFamily="18" charset="-78"/>
                <a:ea typeface="Arial Unicode MS" panose="020B0604020202020204" pitchFamily="34" charset="-128"/>
              </a:rPr>
              <a:t>.</a:t>
            </a:r>
            <a:endParaRPr lang="ar-SA" sz="2000" b="1" dirty="0" smtClean="0">
              <a:solidFill>
                <a:schemeClr val="bg1"/>
              </a:solidFill>
              <a:latin typeface="Simplified Arabic" panose="02020603050405020304" pitchFamily="18" charset="-78"/>
              <a:ea typeface="Arial Unicode MS" panose="020B0604020202020204" pitchFamily="34" charset="-128"/>
            </a:endParaRPr>
          </a:p>
          <a:p>
            <a:pPr algn="justLow"/>
            <a:endParaRPr lang="en-US" sz="2000" b="1"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165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3031" y="0"/>
            <a:ext cx="12088969" cy="8894743"/>
          </a:xfrm>
          <a:prstGeom prst="rect">
            <a:avLst/>
          </a:prstGeom>
        </p:spPr>
        <p:txBody>
          <a:bodyPr wrap="square">
            <a:spAutoFit/>
          </a:bodyPr>
          <a:lstStyle/>
          <a:p>
            <a:pPr algn="justLow"/>
            <a:r>
              <a:rPr lang="ar-EG"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4ـ بعض الطفيليات لها القدرة على تطوير آليات لتغيير المستضدات المكونة لسطحها </a:t>
            </a:r>
            <a:r>
              <a:rPr lang="en-US"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(Surface)</a:t>
            </a:r>
            <a:r>
              <a:rPr lang="ar-EG"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أثناء دورة حياتها في العائل الفقاري. وهناك نوعين من تغيير المستضدات أصبح معروفاً  الأول  وهو التغيير المرحلي بمعنى أن المستضدات للطور المعدي تختلف عن مستضدات الطفيلي البالغ في العائل ومثال على ذلك أطوار الملاريا. الثاني وهو التغيير المستمر للأنتيجينات أو المستضدات المكونة للسطح كما هو الحال في</a:t>
            </a:r>
            <a:r>
              <a:rPr lang="ar-EG" sz="2000" dirty="0">
                <a:solidFill>
                  <a:schemeClr val="bg1"/>
                </a:solidFill>
                <a:latin typeface="Bell MT" panose="02020503060305020303" pitchFamily="18" charset="0"/>
                <a:ea typeface="Times New Roman" panose="02020603050405020304" pitchFamily="18" charset="0"/>
                <a:cs typeface="Simplified Arabic" panose="02020603050405020304" pitchFamily="18" charset="-78"/>
              </a:rPr>
              <a:t> المِثقَبية</a:t>
            </a:r>
            <a:r>
              <a:rPr lang="ar-EG"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الأفريقية. حيث يتغير المستضدات المكونة للسطح باستمرار حيث يتحكم في بروتينات السطح جينات تتعدى الألف التي تعمل على تغيير جزيئات السطح باستمرار وبذلك تهرب من الاستجابة المناعية للعائل . </a:t>
            </a:r>
            <a:endParaRPr lang="ar-SA" sz="2000"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endParaRPr>
          </a:p>
          <a:p>
            <a:pPr algn="justLow"/>
            <a:endParaRPr lang="ar-SA"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endParaRPr>
          </a:p>
          <a:p>
            <a:pPr algn="justLow">
              <a:lnSpc>
                <a:spcPct val="200000"/>
              </a:lnSpc>
            </a:pPr>
            <a:endParaRPr lang="ar-SA" sz="2000"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endParaRPr>
          </a:p>
          <a:p>
            <a:pPr algn="justLow">
              <a:lnSpc>
                <a:spcPct val="200000"/>
              </a:lnSpc>
            </a:pPr>
            <a:r>
              <a:rPr lang="ar-EG" sz="2000"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a:t>
            </a:r>
            <a:endParaRPr lang="ar-SA" sz="2000"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endParaRPr>
          </a:p>
          <a:p>
            <a:pPr algn="justLow">
              <a:lnSpc>
                <a:spcPct val="200000"/>
              </a:lnSpc>
            </a:pPr>
            <a:endParaRPr lang="ar-SA"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endParaRPr>
          </a:p>
          <a:p>
            <a:pPr algn="justLow">
              <a:lnSpc>
                <a:spcPct val="200000"/>
              </a:lnSpc>
            </a:pPr>
            <a:endParaRPr lang="ar-SA" sz="2000"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endParaRPr>
          </a:p>
          <a:p>
            <a:pPr algn="justLow">
              <a:lnSpc>
                <a:spcPct val="200000"/>
              </a:lnSpc>
            </a:pPr>
            <a:endParaRPr lang="ar-SA" sz="2000" dirty="0" smtClean="0">
              <a:solidFill>
                <a:schemeClr val="bg1"/>
              </a:solidFill>
              <a:latin typeface="Times New Roman" panose="02020603050405020304" pitchFamily="18" charset="0"/>
              <a:ea typeface="Times New Roman" panose="02020603050405020304" pitchFamily="18" charset="0"/>
            </a:endParaRPr>
          </a:p>
          <a:p>
            <a:pPr algn="justLow">
              <a:lnSpc>
                <a:spcPct val="200000"/>
              </a:lnSpc>
            </a:pPr>
            <a:endParaRPr lang="ar-SA" sz="2000" dirty="0">
              <a:solidFill>
                <a:schemeClr val="bg1"/>
              </a:solidFill>
              <a:latin typeface="Times New Roman" panose="02020603050405020304" pitchFamily="18" charset="0"/>
              <a:ea typeface="Times New Roman" panose="02020603050405020304" pitchFamily="18" charset="0"/>
            </a:endParaRPr>
          </a:p>
          <a:p>
            <a:pPr algn="justLow">
              <a:lnSpc>
                <a:spcPct val="200000"/>
              </a:lnSpc>
            </a:pPr>
            <a:endParaRPr lang="en-US" sz="2000" dirty="0">
              <a:solidFill>
                <a:schemeClr val="bg1"/>
              </a:solidFill>
              <a:latin typeface="Times New Roman" panose="02020603050405020304" pitchFamily="18" charset="0"/>
              <a:ea typeface="Times New Roman" panose="02020603050405020304" pitchFamily="18" charset="0"/>
            </a:endParaRPr>
          </a:p>
          <a:p>
            <a:pPr algn="justLow"/>
            <a:r>
              <a:rPr lang="ar-EG"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5ـ بعض الطفيليات لها القدرة على التخلص أو خلع غطاء المستضدات إما بتلقائية أو بعد الاتحاد بمضادات معينة. ويوجد هذه الآلية في البلهارسية و</a:t>
            </a:r>
            <a:r>
              <a:rPr lang="ar-EG" sz="2000" dirty="0">
                <a:solidFill>
                  <a:schemeClr val="bg1"/>
                </a:solidFill>
                <a:latin typeface="Bell MT" panose="02020503060305020303" pitchFamily="18" charset="0"/>
                <a:ea typeface="Times New Roman" panose="02020603050405020304" pitchFamily="18" charset="0"/>
                <a:cs typeface="Simplified Arabic" panose="02020603050405020304" pitchFamily="18" charset="-78"/>
              </a:rPr>
              <a:t> المِثقَبيات</a:t>
            </a:r>
            <a:r>
              <a:rPr lang="ar-EG"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والأميبا المحللة للنسيج</a:t>
            </a:r>
            <a:r>
              <a:rPr lang="ar-EG" sz="2000" i="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a:t>
            </a:r>
            <a:r>
              <a:rPr lang="en-US" sz="2000" i="1" dirty="0" err="1">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E.histolytica</a:t>
            </a:r>
            <a:r>
              <a:rPr lang="ar-EG"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حيث يتم نزع مستضدات السطح باستمرار للهروب من مناعة العائل.</a:t>
            </a:r>
            <a:endParaRPr lang="en-US" sz="2000" dirty="0">
              <a:solidFill>
                <a:schemeClr val="bg1"/>
              </a:solidFill>
              <a:latin typeface="Times New Roman" panose="02020603050405020304" pitchFamily="18" charset="0"/>
              <a:ea typeface="Times New Roman" panose="02020603050405020304" pitchFamily="18" charset="0"/>
            </a:endParaRPr>
          </a:p>
          <a:p>
            <a:pPr algn="justLow"/>
            <a:r>
              <a:rPr lang="ar-EG"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a:t>
            </a:r>
            <a:endParaRPr lang="en-US" sz="2000" dirty="0">
              <a:solidFill>
                <a:schemeClr val="bg1"/>
              </a:solidFill>
              <a:latin typeface="Times New Roman" panose="02020603050405020304" pitchFamily="18" charset="0"/>
              <a:ea typeface="Times New Roman" panose="02020603050405020304" pitchFamily="18" charset="0"/>
            </a:endParaRPr>
          </a:p>
          <a:p>
            <a:pPr algn="justLow">
              <a:lnSpc>
                <a:spcPct val="200000"/>
              </a:lnSpc>
            </a:pPr>
            <a:r>
              <a:rPr lang="ar-EG" sz="2000"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a:t>
            </a:r>
            <a:endParaRPr lang="en-US" sz="2000" dirty="0">
              <a:solidFill>
                <a:schemeClr val="bg1"/>
              </a:solidFill>
              <a:latin typeface="Times New Roman" panose="02020603050405020304" pitchFamily="18" charset="0"/>
              <a:ea typeface="Times New Roman" panose="02020603050405020304" pitchFamily="18" charset="0"/>
            </a:endParaRPr>
          </a:p>
          <a:p>
            <a:pPr algn="justLow">
              <a:lnSpc>
                <a:spcPct val="200000"/>
              </a:lnSpc>
            </a:pPr>
            <a:r>
              <a:rPr lang="ar-EG" dirty="0">
                <a:solidFill>
                  <a:srgbClr val="0000FF"/>
                </a:solidFill>
                <a:latin typeface="Bell MT" panose="02020503060305020303" pitchFamily="18" charset="0"/>
                <a:ea typeface="Arial Unicode MS" panose="020B0604020202020204" pitchFamily="34" charset="-128"/>
                <a:cs typeface="Simplified Arabic" panose="02020603050405020304" pitchFamily="18" charset="-78"/>
              </a:rPr>
              <a:t> </a:t>
            </a:r>
            <a:endParaRPr lang="en-US" dirty="0">
              <a:latin typeface="Times New Roman" panose="02020603050405020304" pitchFamily="18" charset="0"/>
              <a:ea typeface="Times New Roman" panose="02020603050405020304" pitchFamily="18" charset="0"/>
            </a:endParaRPr>
          </a:p>
          <a:p>
            <a:pPr algn="justLow">
              <a:lnSpc>
                <a:spcPct val="200000"/>
              </a:lnSpc>
            </a:pPr>
            <a:r>
              <a:rPr lang="ar-EG" dirty="0">
                <a:solidFill>
                  <a:srgbClr val="0000FF"/>
                </a:solidFill>
                <a:latin typeface="Bell MT" panose="02020503060305020303" pitchFamily="18" charset="0"/>
                <a:ea typeface="Arial Unicode MS" panose="020B0604020202020204" pitchFamily="34" charset="-128"/>
                <a:cs typeface="Simplified Arabic" panose="02020603050405020304" pitchFamily="18" charset="-78"/>
              </a:rPr>
              <a:t> </a:t>
            </a:r>
            <a:endParaRPr lang="en-US"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635617" y="1326523"/>
            <a:ext cx="5795493" cy="4474713"/>
          </a:xfrm>
          <a:prstGeom prst="rect">
            <a:avLst/>
          </a:prstGeom>
        </p:spPr>
      </p:pic>
    </p:spTree>
    <p:extLst>
      <p:ext uri="{BB962C8B-B14F-4D97-AF65-F5344CB8AC3E}">
        <p14:creationId xmlns:p14="http://schemas.microsoft.com/office/powerpoint/2010/main" val="248908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43998" y="709746"/>
            <a:ext cx="6096000" cy="3970318"/>
          </a:xfrm>
          <a:prstGeom prst="rect">
            <a:avLst/>
          </a:prstGeom>
        </p:spPr>
        <p:txBody>
          <a:bodyPr>
            <a:spAutoFit/>
          </a:bodyPr>
          <a:lstStyle/>
          <a:p>
            <a:pPr algn="just"/>
            <a:r>
              <a:rPr lang="ar-EG"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3ـ بعض الطفيليات لها القدرة على مقاومة الاستجابة الفعالة </a:t>
            </a:r>
            <a:r>
              <a:rPr lang="en-US"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(Effector)</a:t>
            </a:r>
            <a:r>
              <a:rPr lang="ar-EG"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أثناء بقاؤها في جسم عائلها. ومثال على ذلك يرقة البلهارسية في المرحلة الرئوية تكون غطاء </a:t>
            </a:r>
            <a:r>
              <a:rPr lang="en-US"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(Tegument)</a:t>
            </a:r>
            <a:r>
              <a:rPr lang="ar-EG"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والذي يكون مقاوم للتحلل </a:t>
            </a:r>
            <a:r>
              <a:rPr lang="en-US"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(Damage)</a:t>
            </a:r>
            <a:r>
              <a:rPr lang="ar-EG"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بواسطة المضدات أو البروتين المتمم </a:t>
            </a:r>
            <a:r>
              <a:rPr lang="en-US"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(Complement)</a:t>
            </a:r>
            <a:r>
              <a:rPr lang="en-US" b="1" dirty="0">
                <a:solidFill>
                  <a:schemeClr val="bg1"/>
                </a:solidFill>
                <a:latin typeface="Simplified Arabic" panose="02020603050405020304" pitchFamily="18" charset="-78"/>
                <a:ea typeface="Arial Unicode MS" panose="020B0604020202020204" pitchFamily="34" charset="-128"/>
              </a:rPr>
              <a:t> </a:t>
            </a:r>
            <a:r>
              <a:rPr lang="ar-EG" b="1" dirty="0">
                <a:solidFill>
                  <a:schemeClr val="bg1"/>
                </a:solidFill>
                <a:latin typeface="Simplified Arabic" panose="02020603050405020304" pitchFamily="18" charset="-78"/>
                <a:ea typeface="Arial Unicode MS" panose="020B0604020202020204" pitchFamily="34" charset="-128"/>
              </a:rPr>
              <a:t>أو بواسطة الخلايا التائية المسممة للخلايا</a:t>
            </a:r>
            <a:r>
              <a:rPr lang="en-US"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(Cytotoxic T cells) </a:t>
            </a:r>
            <a:r>
              <a:rPr lang="ar-EG"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والتي توجه ضد المستضدات الموجودة على سطح الطفيلي. والأطوار المعدية في </a:t>
            </a:r>
            <a:r>
              <a:rPr lang="ar-EG" b="1" dirty="0">
                <a:solidFill>
                  <a:schemeClr val="bg1"/>
                </a:solidFill>
                <a:latin typeface="Bell MT" panose="02020503060305020303" pitchFamily="18" charset="0"/>
                <a:ea typeface="Times New Roman" panose="02020603050405020304" pitchFamily="18" charset="0"/>
                <a:cs typeface="Simplified Arabic" panose="02020603050405020304" pitchFamily="18" charset="-78"/>
              </a:rPr>
              <a:t>المِثقَبيات</a:t>
            </a:r>
            <a:r>
              <a:rPr lang="ar-EG"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a:t>
            </a:r>
            <a:r>
              <a:rPr lang="en-US"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(Trypanosomes)</a:t>
            </a:r>
            <a:r>
              <a:rPr lang="ar-EG"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لها القدرة على تخليق بروتين يسمى بالعامل المسرع للتحلل </a:t>
            </a:r>
            <a:r>
              <a:rPr lang="en-US"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(Decay Accelerating factor)</a:t>
            </a:r>
            <a:r>
              <a:rPr lang="ar-EG"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يكون من مهامه أن يثبط تنشيط بروتين المتمم أو المكمل </a:t>
            </a:r>
            <a:r>
              <a:rPr lang="en-US"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(Complement)</a:t>
            </a:r>
            <a:r>
              <a:rPr lang="ar-EG"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a:t>
            </a:r>
            <a:endParaRPr lang="ar-SA"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endParaRPr>
          </a:p>
          <a:p>
            <a:pPr algn="just"/>
            <a:r>
              <a:rPr lang="ar-EG" b="1" dirty="0" smtClean="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 </a:t>
            </a:r>
            <a:r>
              <a:rPr lang="ar-EG" b="1" dirty="0">
                <a:solidFill>
                  <a:schemeClr val="bg1"/>
                </a:solidFill>
                <a:latin typeface="Bell MT" panose="02020503060305020303" pitchFamily="18" charset="0"/>
                <a:ea typeface="Arial Unicode MS" panose="020B0604020202020204" pitchFamily="34" charset="-128"/>
                <a:cs typeface="Simplified Arabic" panose="02020603050405020304" pitchFamily="18" charset="-78"/>
              </a:rPr>
              <a:t>وعلاوة على ذلك فان الطفيليات </a:t>
            </a:r>
            <a:r>
              <a:rPr lang="ar-EG" b="1" dirty="0" smtClean="0">
                <a:solidFill>
                  <a:schemeClr val="bg1"/>
                </a:solidFill>
              </a:rPr>
              <a:t>لها </a:t>
            </a:r>
            <a:r>
              <a:rPr lang="ar-EG" b="1" dirty="0">
                <a:solidFill>
                  <a:schemeClr val="bg1"/>
                </a:solidFill>
              </a:rPr>
              <a:t>القدرة على المراوغة للهروب من القتل بواسطة الخلايا البلعمية الكبيرة. وهناك طفيليات لها القدرة على إفراز إنزيمات </a:t>
            </a:r>
            <a:r>
              <a:rPr lang="en-US" b="1" dirty="0">
                <a:solidFill>
                  <a:schemeClr val="bg1"/>
                </a:solidFill>
              </a:rPr>
              <a:t>(</a:t>
            </a:r>
            <a:r>
              <a:rPr lang="en-US" b="1" dirty="0" err="1">
                <a:solidFill>
                  <a:schemeClr val="bg1"/>
                </a:solidFill>
              </a:rPr>
              <a:t>Ectoenzymes</a:t>
            </a:r>
            <a:r>
              <a:rPr lang="en-US" b="1" dirty="0">
                <a:solidFill>
                  <a:schemeClr val="bg1"/>
                </a:solidFill>
              </a:rPr>
              <a:t>) </a:t>
            </a:r>
            <a:r>
              <a:rPr lang="ar-EG" b="1" dirty="0">
                <a:solidFill>
                  <a:schemeClr val="bg1"/>
                </a:solidFill>
              </a:rPr>
              <a:t>والتي يتركز وظيفتها في تكسير</a:t>
            </a:r>
            <a:r>
              <a:rPr lang="en-US" b="1" dirty="0">
                <a:solidFill>
                  <a:schemeClr val="bg1"/>
                </a:solidFill>
              </a:rPr>
              <a:t>(Cleave) </a:t>
            </a:r>
            <a:r>
              <a:rPr lang="ar-EG" b="1" dirty="0">
                <a:solidFill>
                  <a:schemeClr val="bg1"/>
                </a:solidFill>
              </a:rPr>
              <a:t> جزيئات المضدات التي ترتبط بمستضدات الطفيلي وبذلك تقاوم أية آلية تعتمد في عملها على المضدات </a:t>
            </a:r>
            <a:r>
              <a:rPr lang="en-US" b="1" dirty="0">
                <a:solidFill>
                  <a:schemeClr val="bg1"/>
                </a:solidFill>
              </a:rPr>
              <a:t>(Antibodies</a:t>
            </a:r>
            <a:r>
              <a:rPr lang="en-US" dirty="0">
                <a:solidFill>
                  <a:schemeClr val="bg1"/>
                </a:solidFill>
              </a:rPr>
              <a:t>)</a:t>
            </a:r>
            <a:r>
              <a:rPr lang="ar-EG" dirty="0">
                <a:solidFill>
                  <a:schemeClr val="bg1"/>
                </a:solidFill>
              </a:rPr>
              <a:t>. </a:t>
            </a:r>
            <a:endParaRPr lang="ar-IQ" dirty="0">
              <a:solidFill>
                <a:schemeClr val="bg1"/>
              </a:solidFill>
            </a:endParaRPr>
          </a:p>
        </p:txBody>
      </p:sp>
      <p:pic>
        <p:nvPicPr>
          <p:cNvPr id="4" name="Picture 3"/>
          <p:cNvPicPr>
            <a:picLocks noChangeAspect="1"/>
          </p:cNvPicPr>
          <p:nvPr/>
        </p:nvPicPr>
        <p:blipFill>
          <a:blip r:embed="rId3"/>
          <a:stretch>
            <a:fillRect/>
          </a:stretch>
        </p:blipFill>
        <p:spPr>
          <a:xfrm>
            <a:off x="110073" y="2983538"/>
            <a:ext cx="4733925" cy="3724275"/>
          </a:xfrm>
          <a:prstGeom prst="rect">
            <a:avLst/>
          </a:prstGeom>
        </p:spPr>
      </p:pic>
      <p:sp>
        <p:nvSpPr>
          <p:cNvPr id="8" name="Rectangle 7"/>
          <p:cNvSpPr/>
          <p:nvPr/>
        </p:nvSpPr>
        <p:spPr>
          <a:xfrm>
            <a:off x="4843998" y="5001441"/>
            <a:ext cx="6096000" cy="1384995"/>
          </a:xfrm>
          <a:prstGeom prst="rect">
            <a:avLst/>
          </a:prstGeom>
        </p:spPr>
        <p:txBody>
          <a:bodyPr>
            <a:spAutoFit/>
          </a:bodyPr>
          <a:lstStyle/>
          <a:p>
            <a:pPr algn="l"/>
            <a:r>
              <a:rPr lang="en-US" sz="1400" dirty="0"/>
              <a:t>Fig. 1. Interaction between the </a:t>
            </a:r>
            <a:r>
              <a:rPr lang="en-US" sz="1400" dirty="0" err="1"/>
              <a:t>promastigote</a:t>
            </a:r>
            <a:r>
              <a:rPr lang="en-US" sz="1400" dirty="0"/>
              <a:t> parasite, the complement system and macrophages (MØ). C3b molecule is inactivated by gp63 to iC3b that binds to gp63 or LPG antigens aiding the process of phagocytosis. CR1-complement receptor 1; CR3- complement receptor 3; </a:t>
            </a:r>
            <a:r>
              <a:rPr lang="en-US" sz="1400" dirty="0" err="1"/>
              <a:t>FcR</a:t>
            </a:r>
            <a:r>
              <a:rPr lang="en-US" sz="1400" dirty="0"/>
              <a:t> – fragment </a:t>
            </a:r>
            <a:r>
              <a:rPr lang="en-US" sz="1400" dirty="0" err="1"/>
              <a:t>crystallizable</a:t>
            </a:r>
            <a:r>
              <a:rPr lang="en-US" sz="1400" dirty="0"/>
              <a:t> receptor; </a:t>
            </a:r>
            <a:r>
              <a:rPr lang="en-US" sz="1400" dirty="0" err="1"/>
              <a:t>Fn</a:t>
            </a:r>
            <a:r>
              <a:rPr lang="en-US" sz="1400" dirty="0"/>
              <a:t> – </a:t>
            </a:r>
            <a:r>
              <a:rPr lang="en-US" sz="1400" dirty="0" err="1"/>
              <a:t>fibronectin</a:t>
            </a:r>
            <a:r>
              <a:rPr lang="en-US" sz="1400" dirty="0"/>
              <a:t>; </a:t>
            </a:r>
            <a:r>
              <a:rPr lang="en-US" sz="1400" dirty="0" err="1"/>
              <a:t>FnR</a:t>
            </a:r>
            <a:r>
              <a:rPr lang="en-US" sz="1400" dirty="0"/>
              <a:t> – </a:t>
            </a:r>
            <a:r>
              <a:rPr lang="en-US" sz="1400" dirty="0" err="1"/>
              <a:t>fibronectin</a:t>
            </a:r>
            <a:r>
              <a:rPr lang="en-US" sz="1400" dirty="0"/>
              <a:t> receptor; LPK – </a:t>
            </a:r>
            <a:r>
              <a:rPr lang="en-US" sz="1400" dirty="0" err="1"/>
              <a:t>Leishmania</a:t>
            </a:r>
            <a:r>
              <a:rPr lang="en-US" sz="1400" dirty="0"/>
              <a:t> protein kinases; MAC -membrane attack complex; MFR – mannose-</a:t>
            </a:r>
            <a:r>
              <a:rPr lang="en-US" sz="1400" dirty="0" err="1"/>
              <a:t>fucose</a:t>
            </a:r>
            <a:r>
              <a:rPr lang="en-US" sz="1400" dirty="0"/>
              <a:t> receptor.… </a:t>
            </a:r>
            <a:endParaRPr lang="ar-IQ" sz="1400" dirty="0"/>
          </a:p>
        </p:txBody>
      </p:sp>
    </p:spTree>
    <p:extLst>
      <p:ext uri="{BB962C8B-B14F-4D97-AF65-F5344CB8AC3E}">
        <p14:creationId xmlns:p14="http://schemas.microsoft.com/office/powerpoint/2010/main" val="365825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0" y="0"/>
            <a:ext cx="12192000" cy="6861813"/>
          </a:xfrm>
          <a:prstGeom prst="rect">
            <a:avLst/>
          </a:prstGeom>
        </p:spPr>
      </p:pic>
    </p:spTree>
    <p:extLst>
      <p:ext uri="{BB962C8B-B14F-4D97-AF65-F5344CB8AC3E}">
        <p14:creationId xmlns:p14="http://schemas.microsoft.com/office/powerpoint/2010/main" val="348290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76685" y="2410691"/>
            <a:ext cx="7638630" cy="1446550"/>
          </a:xfrm>
          <a:prstGeom prst="rect">
            <a:avLst/>
          </a:prstGeom>
          <a:noFill/>
        </p:spPr>
        <p:txBody>
          <a:bodyPr wrap="none" rtlCol="1">
            <a:spAutoFit/>
          </a:bodyPr>
          <a:lstStyle/>
          <a:p>
            <a:pPr algn="ctr"/>
            <a:r>
              <a:rPr lang="ar-IQ" sz="8800" dirty="0" smtClean="0">
                <a:latin typeface="Matura MT Script Capitals" panose="03020802060602070202" pitchFamily="66" charset="0"/>
              </a:rPr>
              <a:t>شكرا لحسن الاصغاء</a:t>
            </a:r>
            <a:endParaRPr lang="ar-IQ" sz="8800" dirty="0">
              <a:latin typeface="Matura MT Script Capitals" panose="03020802060602070202" pitchFamily="66" charset="0"/>
            </a:endParaRPr>
          </a:p>
        </p:txBody>
      </p:sp>
    </p:spTree>
    <p:extLst>
      <p:ext uri="{BB962C8B-B14F-4D97-AF65-F5344CB8AC3E}">
        <p14:creationId xmlns:p14="http://schemas.microsoft.com/office/powerpoint/2010/main" val="542822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1399</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Arial Unicode MS</vt:lpstr>
      <vt:lpstr>MS PGothic</vt:lpstr>
      <vt:lpstr>Arial</vt:lpstr>
      <vt:lpstr>Bell MT</vt:lpstr>
      <vt:lpstr>Calibri</vt:lpstr>
      <vt:lpstr>Calibri Light</vt:lpstr>
      <vt:lpstr>DecoType Naskh Special</vt:lpstr>
      <vt:lpstr>Harlow Solid Italic</vt:lpstr>
      <vt:lpstr>Matura MT Script Capitals</vt:lpstr>
      <vt:lpstr>Simplified Arabic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moon</dc:creator>
  <cp:lastModifiedBy>moon</cp:lastModifiedBy>
  <cp:revision>26</cp:revision>
  <dcterms:created xsi:type="dcterms:W3CDTF">2016-09-22T15:08:12Z</dcterms:created>
  <dcterms:modified xsi:type="dcterms:W3CDTF">2016-10-08T17:42:42Z</dcterms:modified>
</cp:coreProperties>
</file>